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4D0CA08-890C-43A6-B617-3563270BD2AD}" v="185" dt="2023-04-21T01:50:48.865"/>
    <p1510:client id="{5A0AAAB8-49A6-F942-A54D-C6F3E5FF3A63}" v="89" dt="2021-07-13T17:54:45.232"/>
    <p1510:client id="{68DECF1E-107C-4D60-9DFA-0578973952AC}" v="962" dt="2023-04-25T19:15:17.134"/>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50" d="100"/>
          <a:sy n="50" d="100"/>
        </p:scale>
        <p:origin x="2141" y="6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umojeet/IBM-Data-Science/blob/main/Applied%20Data%20Science%20Capstone/Week%201/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umojeet/IBM-Data-Science/blob/main/Applied%20Data%20Science%20Capstone/Week%202/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umojeet/IBM-Data-Science/blob/main/Applied%20Data%20Science%20Capstone/Week%20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umojeet/IBM-Data-Science/blob/main/Applied%20Data%20Science%20Capstone/Week%203/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umojeet/IBM-Data-Science/blob/main/Applied%20Data%20Science%20Capstone/Week%203/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umojeet/IBM-Data-Science/blob/main/Applied%20Data%20Science%20Capstone/Week%204/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oumojeet/IBM-Data-Science/tree/main/Applied%20Data%20Science%20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oumojeet/IBM-Data-Science/blob/main/Applied%20Data%20Science%20Capstone/Week%201/Data%20Collection%20API%20.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umojeet/IBM-Data-Science/blob/main/Applied%20Data%20Science%20Capstone/Week%201/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Soumyajit Chowdhury</a:t>
            </a:r>
          </a:p>
          <a:p>
            <a:r>
              <a:rPr lang="en-US" dirty="0">
                <a:solidFill>
                  <a:schemeClr val="bg2"/>
                </a:solidFill>
                <a:latin typeface="Abadi"/>
                <a:ea typeface="SF Pro" pitchFamily="2" charset="0"/>
                <a:cs typeface="SF Pro" pitchFamily="2" charset="0"/>
              </a:rPr>
              <a:t>21st April,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24709" cy="4351338"/>
          </a:xfrm>
          <a:prstGeom prst="rect">
            <a:avLst/>
          </a:prstGeom>
        </p:spPr>
        <p:txBody>
          <a:bodyPr lIns="91440" tIns="45720" rIns="91440" bIns="45720" anchor="t"/>
          <a:lstStyle/>
          <a:p>
            <a:r>
              <a:rPr lang="en-US" dirty="0">
                <a:solidFill>
                  <a:schemeClr val="accent3">
                    <a:lumMod val="25000"/>
                  </a:schemeClr>
                </a:solidFill>
                <a:latin typeface="Abadi" panose="020B0604020104020204" pitchFamily="34" charset="0"/>
              </a:rPr>
              <a:t>Two Components: 'Mission Outcome' &amp; 'Landing Outcome'</a:t>
            </a:r>
          </a:p>
          <a:p>
            <a:r>
              <a:rPr lang="en-US" dirty="0">
                <a:solidFill>
                  <a:schemeClr val="accent3">
                    <a:lumMod val="25000"/>
                  </a:schemeClr>
                </a:solidFill>
                <a:latin typeface="Abadi" panose="020B0604020104020204" pitchFamily="34" charset="0"/>
              </a:rPr>
              <a:t>Successful Landing = 1 &amp; Unsuccessful Landing = 0</a:t>
            </a:r>
          </a:p>
          <a:p>
            <a:r>
              <a:rPr lang="en-US" dirty="0">
                <a:solidFill>
                  <a:schemeClr val="accent3">
                    <a:lumMod val="25000"/>
                  </a:schemeClr>
                </a:solidFill>
                <a:latin typeface="Abadi" panose="020B0604020104020204" pitchFamily="34" charset="0"/>
              </a:rPr>
              <a:t>Value Mapping:</a:t>
            </a:r>
          </a:p>
          <a:p>
            <a:pPr lvl="1"/>
            <a:r>
              <a:rPr lang="en-US" dirty="0">
                <a:solidFill>
                  <a:schemeClr val="accent3">
                    <a:lumMod val="25000"/>
                  </a:schemeClr>
                </a:solidFill>
                <a:latin typeface="Abadi" panose="020B0604020104020204" pitchFamily="34" charset="0"/>
              </a:rPr>
              <a:t>Outcomes 'True ASDS', 'True RTLS' &amp; 'True Ocean' - set Class 1</a:t>
            </a:r>
          </a:p>
          <a:p>
            <a:pPr lvl="1"/>
            <a:r>
              <a:rPr lang="en-US" dirty="0">
                <a:solidFill>
                  <a:schemeClr val="accent3">
                    <a:lumMod val="25000"/>
                  </a:schemeClr>
                </a:solidFill>
                <a:latin typeface="Abadi" panose="020B0604020104020204" pitchFamily="34" charset="0"/>
                <a:cs typeface="Calibri" panose="020F0502020204030204"/>
              </a:rPr>
              <a:t>Outcomes 'None </a:t>
            </a:r>
            <a:r>
              <a:rPr lang="en-US" dirty="0" err="1">
                <a:solidFill>
                  <a:schemeClr val="accent3">
                    <a:lumMod val="25000"/>
                  </a:schemeClr>
                </a:solidFill>
                <a:latin typeface="Abadi" panose="020B0604020104020204" pitchFamily="34" charset="0"/>
                <a:cs typeface="Calibri" panose="020F0502020204030204"/>
              </a:rPr>
              <a:t>None</a:t>
            </a:r>
            <a:r>
              <a:rPr lang="en-US" dirty="0">
                <a:solidFill>
                  <a:schemeClr val="accent3">
                    <a:lumMod val="25000"/>
                  </a:schemeClr>
                </a:solidFill>
                <a:latin typeface="Abadi" panose="020B0604020104020204" pitchFamily="34" charset="0"/>
                <a:cs typeface="Calibri" panose="020F0502020204030204"/>
              </a:rPr>
              <a:t>', 'False ASDS', 'None ASDS', 'False Ocean', 'False RTLS' - set Class 0</a:t>
            </a:r>
          </a:p>
          <a:p>
            <a:pPr lvl="1"/>
            <a:endParaRPr lang="en-US" sz="1800" dirty="0">
              <a:solidFill>
                <a:schemeClr val="accent3">
                  <a:lumMod val="25000"/>
                </a:schemeClr>
              </a:solidFill>
              <a:latin typeface="Abadi" panose="020B0604020104020204" pitchFamily="34" charset="0"/>
              <a:cs typeface="Calibri" panose="020F0502020204030204"/>
            </a:endParaRPr>
          </a:p>
          <a:p>
            <a:pPr marL="457200" lvl="1" indent="0">
              <a:buNone/>
            </a:pPr>
            <a:endParaRPr lang="en-US" sz="1800" dirty="0">
              <a:solidFill>
                <a:schemeClr val="accent3">
                  <a:lumMod val="25000"/>
                </a:schemeClr>
              </a:solidFill>
              <a:latin typeface="Abadi" panose="020B0604020104020204" pitchFamily="34" charset="0"/>
              <a:cs typeface="Calibri" panose="020F0502020204030204"/>
            </a:endParaRPr>
          </a:p>
          <a:p>
            <a:pPr marL="457200" lvl="1" indent="0">
              <a:buNone/>
            </a:pPr>
            <a:endParaRPr lang="en-US" sz="1800" dirty="0">
              <a:solidFill>
                <a:schemeClr val="accent3">
                  <a:lumMod val="25000"/>
                </a:schemeClr>
              </a:solidFill>
              <a:latin typeface="Abadi" panose="020B0604020104020204" pitchFamily="34" charset="0"/>
              <a:cs typeface="Calibri" panose="020F0502020204030204"/>
            </a:endParaRPr>
          </a:p>
          <a:p>
            <a:pPr marL="0" indent="0">
              <a:buNone/>
            </a:pPr>
            <a:r>
              <a:rPr lang="en-IN" sz="2400" dirty="0">
                <a:latin typeface="Abadi" panose="020B0604020104020204" pitchFamily="34" charset="0"/>
                <a:hlinkClick r:id="rId3"/>
              </a:rPr>
              <a:t>IBM-Data-Science/Data </a:t>
            </a:r>
            <a:r>
              <a:rPr lang="en-IN" sz="2400" dirty="0" err="1">
                <a:latin typeface="Abadi" panose="020B0604020104020204" pitchFamily="34" charset="0"/>
                <a:hlinkClick r:id="rId3"/>
              </a:rPr>
              <a:t>Wrangling.ipynb</a:t>
            </a:r>
            <a:r>
              <a:rPr lang="en-IN" sz="2400" dirty="0">
                <a:latin typeface="Abadi" panose="020B0604020104020204" pitchFamily="34" charset="0"/>
                <a:hlinkClick r:id="rId3"/>
              </a:rPr>
              <a:t> at main · </a:t>
            </a:r>
            <a:r>
              <a:rPr lang="en-IN" sz="2400" dirty="0" err="1">
                <a:latin typeface="Abadi" panose="020B0604020104020204" pitchFamily="34" charset="0"/>
                <a:hlinkClick r:id="rId3"/>
              </a:rPr>
              <a:t>soumojeet</a:t>
            </a:r>
            <a:r>
              <a:rPr lang="en-IN" sz="2400" dirty="0">
                <a:latin typeface="Abadi" panose="020B0604020104020204" pitchFamily="34" charset="0"/>
                <a:hlinkClick r:id="rId3"/>
              </a:rPr>
              <a:t>/IBM-Data-Science (github.com)</a:t>
            </a:r>
            <a:endParaRPr lang="en-US" sz="4000" dirty="0">
              <a:solidFill>
                <a:srgbClr val="000000"/>
              </a:solidFill>
              <a:latin typeface="Abadi" panose="020B0604020104020204" pitchFamily="34" charset="0"/>
              <a:cs typeface="Calibri" panose="020F0502020204030204"/>
            </a:endParaRPr>
          </a:p>
          <a:p>
            <a:endParaRPr lang="en-US" dirty="0">
              <a:solidFill>
                <a:srgbClr val="000000"/>
              </a:solidFill>
              <a:latin typeface="Abadi" panose="020B0604020104020204" pitchFamily="34" charset="0"/>
              <a:cs typeface="Calibri" panose="020F0502020204030204"/>
            </a:endParaRPr>
          </a:p>
          <a:p>
            <a:endParaRPr lang="en-US" dirty="0">
              <a:solidFill>
                <a:srgbClr val="000000"/>
              </a:solidFill>
              <a:latin typeface="Abadi" panose="020B0604020104020204" pitchFamily="34" charset="0"/>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8350"/>
            <a:ext cx="9745589" cy="499509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Relationship between variables 'Flight Number', 'Payload Mass', 'Launch Site', 'Orbit', 'Class' &amp; 'Year'.</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Plots:</a:t>
            </a:r>
          </a:p>
          <a:p>
            <a:pPr lvl="1">
              <a:lnSpc>
                <a:spcPct val="100000"/>
              </a:lnSpc>
              <a:spcBef>
                <a:spcPts val="0"/>
              </a:spcBef>
            </a:pPr>
            <a:r>
              <a:rPr lang="en-US" sz="1800" dirty="0">
                <a:solidFill>
                  <a:schemeClr val="accent3">
                    <a:lumMod val="25000"/>
                  </a:schemeClr>
                </a:solidFill>
                <a:latin typeface="Abadi" panose="020B0604020104020204" pitchFamily="34" charset="0"/>
                <a:cs typeface="Calibri" panose="020F0502020204030204"/>
              </a:rPr>
              <a:t>Flight number Vs Payload Mass</a:t>
            </a:r>
          </a:p>
          <a:p>
            <a:pPr lvl="1">
              <a:lnSpc>
                <a:spcPct val="100000"/>
              </a:lnSpc>
              <a:spcBef>
                <a:spcPts val="0"/>
              </a:spcBef>
            </a:pPr>
            <a:r>
              <a:rPr lang="en-US" sz="1800" dirty="0">
                <a:solidFill>
                  <a:schemeClr val="accent3">
                    <a:lumMod val="25000"/>
                  </a:schemeClr>
                </a:solidFill>
                <a:latin typeface="Abadi" panose="020B0604020104020204" pitchFamily="34" charset="0"/>
                <a:cs typeface="Calibri" panose="020F0502020204030204"/>
              </a:rPr>
              <a:t>Flight Number Vs Launch Site</a:t>
            </a:r>
          </a:p>
          <a:p>
            <a:pPr lvl="1">
              <a:lnSpc>
                <a:spcPct val="100000"/>
              </a:lnSpc>
              <a:spcBef>
                <a:spcPts val="0"/>
              </a:spcBef>
            </a:pPr>
            <a:r>
              <a:rPr lang="en-US" sz="1800" dirty="0">
                <a:solidFill>
                  <a:schemeClr val="accent3">
                    <a:lumMod val="25000"/>
                  </a:schemeClr>
                </a:solidFill>
                <a:latin typeface="Abadi" panose="020B0604020104020204" pitchFamily="34" charset="0"/>
                <a:cs typeface="Calibri" panose="020F0502020204030204"/>
              </a:rPr>
              <a:t>Payload Vs Launch Site</a:t>
            </a:r>
          </a:p>
          <a:p>
            <a:pPr lvl="1">
              <a:lnSpc>
                <a:spcPct val="100000"/>
              </a:lnSpc>
              <a:spcBef>
                <a:spcPts val="0"/>
              </a:spcBef>
            </a:pPr>
            <a:r>
              <a:rPr lang="en-US" sz="1800" dirty="0">
                <a:solidFill>
                  <a:schemeClr val="accent3">
                    <a:lumMod val="25000"/>
                  </a:schemeClr>
                </a:solidFill>
                <a:latin typeface="Abadi" panose="020B0604020104020204" pitchFamily="34" charset="0"/>
                <a:cs typeface="Calibri" panose="020F0502020204030204"/>
              </a:rPr>
              <a:t>Orbit Vs Flight Number</a:t>
            </a:r>
          </a:p>
          <a:p>
            <a:pPr lvl="1">
              <a:lnSpc>
                <a:spcPct val="100000"/>
              </a:lnSpc>
              <a:spcBef>
                <a:spcPts val="0"/>
              </a:spcBef>
            </a:pPr>
            <a:r>
              <a:rPr lang="en-US" sz="1800" dirty="0">
                <a:solidFill>
                  <a:schemeClr val="accent3">
                    <a:lumMod val="25000"/>
                  </a:schemeClr>
                </a:solidFill>
                <a:latin typeface="Abadi" panose="020B0604020104020204" pitchFamily="34" charset="0"/>
                <a:cs typeface="Calibri" panose="020F0502020204030204"/>
              </a:rPr>
              <a:t>Payload Vs Orbit Type</a:t>
            </a:r>
          </a:p>
          <a:p>
            <a:pPr lvl="1">
              <a:lnSpc>
                <a:spcPct val="100000"/>
              </a:lnSpc>
              <a:spcBef>
                <a:spcPts val="0"/>
              </a:spcBef>
            </a:pPr>
            <a:r>
              <a:rPr lang="en-US" sz="1800" dirty="0">
                <a:solidFill>
                  <a:schemeClr val="accent3">
                    <a:lumMod val="25000"/>
                  </a:schemeClr>
                </a:solidFill>
                <a:latin typeface="Abadi" panose="020B0604020104020204" pitchFamily="34" charset="0"/>
                <a:cs typeface="Calibri" panose="020F0502020204030204"/>
              </a:rPr>
              <a:t>Orbit Vs Payload Mass</a:t>
            </a:r>
          </a:p>
          <a:p>
            <a:pPr>
              <a:lnSpc>
                <a:spcPct val="100000"/>
              </a:lnSpc>
              <a:spcBef>
                <a:spcPts val="0"/>
              </a:spcBef>
            </a:pPr>
            <a:r>
              <a:rPr lang="en-US" sz="2200" dirty="0">
                <a:solidFill>
                  <a:schemeClr val="accent3">
                    <a:lumMod val="25000"/>
                  </a:schemeClr>
                </a:solidFill>
                <a:latin typeface="Abadi" panose="020B0604020104020204" pitchFamily="34" charset="0"/>
                <a:cs typeface="Calibri" panose="020F0502020204030204"/>
              </a:rPr>
              <a:t>Bar Charts</a:t>
            </a:r>
          </a:p>
          <a:p>
            <a:pPr lvl="1">
              <a:lnSpc>
                <a:spcPct val="100000"/>
              </a:lnSpc>
              <a:spcBef>
                <a:spcPts val="0"/>
              </a:spcBef>
            </a:pPr>
            <a:r>
              <a:rPr lang="en-US" sz="1800" dirty="0">
                <a:solidFill>
                  <a:schemeClr val="accent3">
                    <a:lumMod val="25000"/>
                  </a:schemeClr>
                </a:solidFill>
                <a:latin typeface="Abadi" panose="020B0604020104020204" pitchFamily="34" charset="0"/>
                <a:cs typeface="Calibri" panose="020F0502020204030204"/>
              </a:rPr>
              <a:t>Mean Vs Orbit</a:t>
            </a:r>
          </a:p>
          <a:p>
            <a:pPr>
              <a:lnSpc>
                <a:spcPct val="100000"/>
              </a:lnSpc>
              <a:spcBef>
                <a:spcPts val="0"/>
              </a:spcBef>
            </a:pPr>
            <a:r>
              <a:rPr lang="en-US" sz="2200" dirty="0">
                <a:solidFill>
                  <a:schemeClr val="accent3">
                    <a:lumMod val="25000"/>
                  </a:schemeClr>
                </a:solidFill>
                <a:latin typeface="Abadi" panose="020B0604020104020204" pitchFamily="34" charset="0"/>
                <a:cs typeface="Calibri" panose="020F0502020204030204"/>
              </a:rPr>
              <a:t>Line Charts</a:t>
            </a:r>
          </a:p>
          <a:p>
            <a:pPr lvl="1">
              <a:lnSpc>
                <a:spcPct val="100000"/>
              </a:lnSpc>
              <a:spcBef>
                <a:spcPts val="0"/>
              </a:spcBef>
            </a:pPr>
            <a:r>
              <a:rPr lang="en-US" sz="1800" dirty="0">
                <a:solidFill>
                  <a:schemeClr val="accent3">
                    <a:lumMod val="25000"/>
                  </a:schemeClr>
                </a:solidFill>
                <a:latin typeface="Abadi" panose="020B0604020104020204" pitchFamily="34" charset="0"/>
                <a:cs typeface="Calibri" panose="020F0502020204030204"/>
              </a:rPr>
              <a:t>Success Rate Vs Year</a:t>
            </a:r>
          </a:p>
          <a:p>
            <a:pPr marL="0" indent="0">
              <a:lnSpc>
                <a:spcPct val="100000"/>
              </a:lnSpc>
              <a:spcBef>
                <a:spcPts val="0"/>
              </a:spcBef>
              <a:buNone/>
            </a:pPr>
            <a:r>
              <a:rPr lang="en-US" sz="2200" dirty="0">
                <a:latin typeface="Abadi" panose="020B0604020104020204" pitchFamily="34" charset="0"/>
                <a:ea typeface="+mn-lt"/>
                <a:cs typeface="+mn-lt"/>
                <a:hlinkClick r:id="rId3"/>
              </a:rPr>
              <a:t>IBM-Data-Science/EDA with Data Visualization.ipynb at main · soumojeet/IBM-Data-Science (github.com)</a:t>
            </a:r>
            <a:endParaRPr lang="en-US" dirty="0">
              <a:latin typeface="Abadi" panose="020B0604020104020204" pitchFamily="34" charset="0"/>
            </a:endParaRPr>
          </a:p>
          <a:p>
            <a:endParaRPr lang="en-US" dirty="0">
              <a:solidFill>
                <a:srgbClr val="000000"/>
              </a:solidFill>
              <a:latin typeface="Abadi" panose="020B0604020104020204" pitchFamily="34" charset="0"/>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4196"/>
            <a:ext cx="9745589" cy="4863717"/>
          </a:xfrm>
          <a:prstGeom prst="rect">
            <a:avLst/>
          </a:prstGeom>
        </p:spPr>
        <p:txBody>
          <a:bodyPr lIns="91440" tIns="45720" rIns="91440" bIns="45720" anchor="t"/>
          <a:lstStyle/>
          <a:p>
            <a:pPr>
              <a:lnSpc>
                <a:spcPct val="100000"/>
              </a:lnSpc>
              <a:spcBef>
                <a:spcPts val="0"/>
              </a:spcBef>
            </a:pPr>
            <a:r>
              <a:rPr lang="en-US" sz="1800" dirty="0">
                <a:latin typeface="Abadi" panose="020B0604020104020204" pitchFamily="34" charset="0"/>
              </a:rPr>
              <a:t>Display the names of the unique launch sites in the space mission</a:t>
            </a:r>
            <a:endParaRPr lang="en-US" sz="1800" dirty="0">
              <a:solidFill>
                <a:schemeClr val="accent3">
                  <a:lumMod val="25000"/>
                </a:schemeClr>
              </a:solidFill>
              <a:latin typeface="Abadi" panose="020B0604020104020204" pitchFamily="34" charset="0"/>
            </a:endParaRPr>
          </a:p>
          <a:p>
            <a:pPr>
              <a:lnSpc>
                <a:spcPct val="100000"/>
              </a:lnSpc>
              <a:spcBef>
                <a:spcPts val="0"/>
              </a:spcBef>
            </a:pPr>
            <a:r>
              <a:rPr lang="en-US" sz="1800" dirty="0">
                <a:latin typeface="Abadi" panose="020B0604020104020204" pitchFamily="34" charset="0"/>
              </a:rPr>
              <a:t>Display 5 records where launch sites begin with the string 'CCA'</a:t>
            </a:r>
            <a:endParaRPr lang="en-US" sz="1800" dirty="0">
              <a:solidFill>
                <a:schemeClr val="accent3">
                  <a:lumMod val="25000"/>
                </a:schemeClr>
              </a:solidFill>
              <a:latin typeface="Abadi" panose="020B0604020104020204" pitchFamily="34" charset="0"/>
            </a:endParaRPr>
          </a:p>
          <a:p>
            <a:pPr>
              <a:lnSpc>
                <a:spcPct val="100000"/>
              </a:lnSpc>
              <a:spcBef>
                <a:spcPts val="0"/>
              </a:spcBef>
            </a:pPr>
            <a:r>
              <a:rPr lang="en-US" sz="1800" dirty="0">
                <a:latin typeface="Abadi" panose="020B0604020104020204" pitchFamily="34" charset="0"/>
              </a:rPr>
              <a:t>Display the total payload mass carried by boosters launched by NASA (CRS)</a:t>
            </a:r>
            <a:endParaRPr lang="en-US" sz="1800" dirty="0">
              <a:solidFill>
                <a:schemeClr val="accent3">
                  <a:lumMod val="25000"/>
                </a:schemeClr>
              </a:solidFill>
              <a:latin typeface="Abadi" panose="020B0604020104020204" pitchFamily="34" charset="0"/>
            </a:endParaRPr>
          </a:p>
          <a:p>
            <a:pPr>
              <a:lnSpc>
                <a:spcPct val="100000"/>
              </a:lnSpc>
              <a:spcBef>
                <a:spcPts val="0"/>
              </a:spcBef>
            </a:pPr>
            <a:r>
              <a:rPr lang="en-US" sz="1800" dirty="0">
                <a:latin typeface="Abadi" panose="020B0604020104020204" pitchFamily="34" charset="0"/>
              </a:rPr>
              <a:t>Display average payload mass carried by booster version F9 v1.1</a:t>
            </a:r>
            <a:endParaRPr lang="en-US" sz="1800" dirty="0">
              <a:solidFill>
                <a:schemeClr val="accent3">
                  <a:lumMod val="25000"/>
                </a:schemeClr>
              </a:solidFill>
              <a:latin typeface="Abadi" panose="020B0604020104020204" pitchFamily="34" charset="0"/>
            </a:endParaRPr>
          </a:p>
          <a:p>
            <a:pPr>
              <a:lnSpc>
                <a:spcPct val="100000"/>
              </a:lnSpc>
              <a:spcBef>
                <a:spcPts val="0"/>
              </a:spcBef>
            </a:pPr>
            <a:r>
              <a:rPr lang="en-US" sz="1800" dirty="0">
                <a:latin typeface="Abadi" panose="020B0604020104020204" pitchFamily="34" charset="0"/>
              </a:rPr>
              <a:t>List the date when the first successful landing outcome in ground pad was </a:t>
            </a:r>
            <a:r>
              <a:rPr lang="en-US" sz="1800" dirty="0" err="1">
                <a:latin typeface="Abadi" panose="020B0604020104020204" pitchFamily="34" charset="0"/>
              </a:rPr>
              <a:t>acheive</a:t>
            </a:r>
            <a:r>
              <a:rPr lang="en-US" sz="1800" dirty="0">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00000"/>
              </a:lnSpc>
              <a:spcBef>
                <a:spcPts val="0"/>
              </a:spcBef>
            </a:pPr>
            <a:r>
              <a:rPr lang="en-US" sz="1800" dirty="0">
                <a:latin typeface="Abadi" panose="020B0604020104020204" pitchFamily="34" charset="0"/>
              </a:rPr>
              <a:t>List the names of the boosters which have success in drone ship and have payload mass greater than 4000 but less than 6000</a:t>
            </a:r>
            <a:endParaRPr lang="en-US" sz="1800" dirty="0">
              <a:solidFill>
                <a:srgbClr val="000000"/>
              </a:solidFill>
              <a:latin typeface="Abadi" panose="020B0604020104020204" pitchFamily="34" charset="0"/>
              <a:cs typeface="Calibri"/>
            </a:endParaRPr>
          </a:p>
          <a:p>
            <a:pPr>
              <a:lnSpc>
                <a:spcPct val="100000"/>
              </a:lnSpc>
              <a:spcBef>
                <a:spcPts val="0"/>
              </a:spcBef>
            </a:pPr>
            <a:r>
              <a:rPr lang="en-US" sz="1800" dirty="0">
                <a:latin typeface="Abadi" panose="020B0604020104020204" pitchFamily="34" charset="0"/>
              </a:rPr>
              <a:t>List the total number of successful and failure mission outcomes</a:t>
            </a:r>
            <a:endParaRPr lang="en-US" sz="1800" dirty="0">
              <a:solidFill>
                <a:srgbClr val="000000"/>
              </a:solidFill>
              <a:latin typeface="Abadi" panose="020B0604020104020204" pitchFamily="34" charset="0"/>
              <a:cs typeface="Calibri"/>
            </a:endParaRPr>
          </a:p>
          <a:p>
            <a:pPr>
              <a:lnSpc>
                <a:spcPct val="100000"/>
              </a:lnSpc>
              <a:spcBef>
                <a:spcPts val="0"/>
              </a:spcBef>
            </a:pPr>
            <a:r>
              <a:rPr lang="en-US" sz="1800" dirty="0">
                <a:latin typeface="Abadi" panose="020B0604020104020204" pitchFamily="34" charset="0"/>
              </a:rPr>
              <a:t>List the names of the </a:t>
            </a:r>
            <a:r>
              <a:rPr lang="en-US" sz="1800" dirty="0" err="1">
                <a:latin typeface="Abadi" panose="020B0604020104020204" pitchFamily="34" charset="0"/>
              </a:rPr>
              <a:t>booster_versions</a:t>
            </a:r>
            <a:r>
              <a:rPr lang="en-US" sz="1800" dirty="0">
                <a:latin typeface="Abadi" panose="020B0604020104020204" pitchFamily="34" charset="0"/>
              </a:rPr>
              <a:t> which have carried the maximum payload mass. Use a subquery</a:t>
            </a:r>
            <a:endParaRPr lang="en-US" sz="1800" dirty="0">
              <a:solidFill>
                <a:srgbClr val="000000"/>
              </a:solidFill>
              <a:latin typeface="Abadi" panose="020B0604020104020204" pitchFamily="34" charset="0"/>
              <a:cs typeface="Calibri"/>
            </a:endParaRPr>
          </a:p>
          <a:p>
            <a:pPr>
              <a:lnSpc>
                <a:spcPct val="100000"/>
              </a:lnSpc>
              <a:spcBef>
                <a:spcPts val="0"/>
              </a:spcBef>
            </a:pPr>
            <a:r>
              <a:rPr lang="en-US" sz="1800" dirty="0">
                <a:latin typeface="Abadi" panose="020B0604020104020204" pitchFamily="34" charset="0"/>
              </a:rPr>
              <a:t>List the records which will display the month names, failure </a:t>
            </a:r>
            <a:r>
              <a:rPr lang="en-US" sz="1800" dirty="0" err="1">
                <a:latin typeface="Abadi" panose="020B0604020104020204" pitchFamily="34" charset="0"/>
              </a:rPr>
              <a:t>landing_outcomes</a:t>
            </a:r>
            <a:r>
              <a:rPr lang="en-US" sz="1800" dirty="0">
                <a:latin typeface="Abadi" panose="020B0604020104020204" pitchFamily="34" charset="0"/>
              </a:rPr>
              <a:t> in drone ship ,booster versions, </a:t>
            </a:r>
            <a:r>
              <a:rPr lang="en-US" sz="1800" dirty="0" err="1">
                <a:latin typeface="Abadi" panose="020B0604020104020204" pitchFamily="34" charset="0"/>
              </a:rPr>
              <a:t>launch_site</a:t>
            </a:r>
            <a:r>
              <a:rPr lang="en-US" sz="1800" dirty="0">
                <a:latin typeface="Abadi" panose="020B0604020104020204" pitchFamily="34" charset="0"/>
              </a:rPr>
              <a:t> for the months in year 2015.</a:t>
            </a:r>
            <a:endParaRPr lang="en-US" sz="1800" dirty="0">
              <a:solidFill>
                <a:srgbClr val="000000"/>
              </a:solidFill>
              <a:latin typeface="Abadi" panose="020B0604020104020204" pitchFamily="34" charset="0"/>
              <a:cs typeface="Calibri"/>
            </a:endParaRPr>
          </a:p>
          <a:p>
            <a:pPr>
              <a:lnSpc>
                <a:spcPct val="100000"/>
              </a:lnSpc>
              <a:spcBef>
                <a:spcPts val="0"/>
              </a:spcBef>
            </a:pPr>
            <a:r>
              <a:rPr lang="en-US" sz="1800" dirty="0">
                <a:latin typeface="Abadi" panose="020B0604020104020204" pitchFamily="34" charset="0"/>
              </a:rPr>
              <a:t>Rank the count of successful </a:t>
            </a:r>
            <a:r>
              <a:rPr lang="en-US" sz="1800" dirty="0" err="1">
                <a:latin typeface="Abadi" panose="020B0604020104020204" pitchFamily="34" charset="0"/>
              </a:rPr>
              <a:t>landing_outcomes</a:t>
            </a:r>
            <a:r>
              <a:rPr lang="en-US" sz="1800" dirty="0">
                <a:latin typeface="Abadi" panose="020B0604020104020204" pitchFamily="34" charset="0"/>
              </a:rPr>
              <a:t> between the date 04-06-2010 and 20-03-2017 in descending order.</a:t>
            </a:r>
            <a:endParaRPr lang="en-US" sz="1800" dirty="0">
              <a:solidFill>
                <a:srgbClr val="000000"/>
              </a:solidFill>
              <a:latin typeface="Abadi" panose="020B0604020104020204" pitchFamily="34" charset="0"/>
              <a:cs typeface="Calibri"/>
            </a:endParaRPr>
          </a:p>
          <a:p>
            <a:pPr marL="0" indent="0">
              <a:lnSpc>
                <a:spcPct val="100000"/>
              </a:lnSpc>
              <a:spcBef>
                <a:spcPts val="1400"/>
              </a:spcBef>
              <a:buNone/>
            </a:pPr>
            <a:r>
              <a:rPr lang="en-US" sz="2200" dirty="0">
                <a:latin typeface="Abadi" panose="020B0604020104020204" pitchFamily="34" charset="0"/>
                <a:ea typeface="+mn-lt"/>
                <a:cs typeface="+mn-lt"/>
                <a:hlinkClick r:id="rId3"/>
              </a:rPr>
              <a:t>IBM-Data-Science/EDA with SQL.ipynb at main · soumojeet/IBM-Data-Science (github.com)</a:t>
            </a:r>
            <a:endParaRPr lang="en-US" b="1" dirty="0">
              <a:latin typeface="Abadi" panose="020B0604020104020204" pitchFamily="34" charset="0"/>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latin typeface="Abadi" panose="020B0604020104020204" pitchFamily="34" charset="0"/>
              </a:rPr>
              <a:t>Visualize the launch data onto an interactive map. Using latitude &amp; longitude coordinates of each launch site, we add markers at the launch site. We can calculate distance to key locations on the map and mark a line on the map to visualize. E.g. Distance to nearest Railway, Highway, Coast &amp; City.</a:t>
            </a:r>
          </a:p>
          <a:p>
            <a:endParaRPr lang="en-US" dirty="0">
              <a:latin typeface="Abadi" panose="020B0604020104020204" pitchFamily="34" charset="0"/>
            </a:endParaRPr>
          </a:p>
          <a:p>
            <a:pPr marL="0" indent="0">
              <a:buNone/>
            </a:pPr>
            <a:endParaRPr lang="en-US" dirty="0">
              <a:latin typeface="Abadi" panose="020B0604020104020204" pitchFamily="34" charset="0"/>
            </a:endParaRPr>
          </a:p>
          <a:p>
            <a:pPr marL="0" indent="0">
              <a:buNone/>
            </a:pPr>
            <a:r>
              <a:rPr lang="en-IN" sz="2800" dirty="0">
                <a:latin typeface="Abadi" panose="020B0604020104020204" pitchFamily="34" charset="0"/>
                <a:hlinkClick r:id="rId3"/>
              </a:rPr>
              <a:t>IBM-Data-Science/Interactive Visual Analytics with </a:t>
            </a:r>
            <a:r>
              <a:rPr lang="en-IN" sz="2800" dirty="0" err="1">
                <a:latin typeface="Abadi" panose="020B0604020104020204" pitchFamily="34" charset="0"/>
                <a:hlinkClick r:id="rId3"/>
              </a:rPr>
              <a:t>Folium.ipynb</a:t>
            </a:r>
            <a:r>
              <a:rPr lang="en-IN" sz="2800" dirty="0">
                <a:latin typeface="Abadi" panose="020B0604020104020204" pitchFamily="34" charset="0"/>
                <a:hlinkClick r:id="rId3"/>
              </a:rPr>
              <a:t> at main · </a:t>
            </a:r>
            <a:r>
              <a:rPr lang="en-IN" sz="2800" dirty="0" err="1">
                <a:latin typeface="Abadi" panose="020B0604020104020204" pitchFamily="34" charset="0"/>
                <a:hlinkClick r:id="rId3"/>
              </a:rPr>
              <a:t>soumojeet</a:t>
            </a:r>
            <a:r>
              <a:rPr lang="en-IN" sz="2800" dirty="0">
                <a:latin typeface="Abadi" panose="020B0604020104020204" pitchFamily="34" charset="0"/>
                <a:hlinkClick r:id="rId3"/>
              </a:rPr>
              <a:t>/IBM-Data-Science (github.com)</a:t>
            </a:r>
            <a:endParaRPr lang="en-US" sz="28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Autofit/>
          </a:bodyPr>
          <a:lstStyle/>
          <a:p>
            <a:r>
              <a:rPr lang="en-US" dirty="0">
                <a:latin typeface="Abadi" panose="020B0604020104020204" pitchFamily="34" charset="0"/>
              </a:rPr>
              <a:t>Dashboard including Pie Chart &amp; Scatter Plot</a:t>
            </a:r>
          </a:p>
          <a:p>
            <a:r>
              <a:rPr lang="en-US" dirty="0">
                <a:latin typeface="Abadi" panose="020B0604020104020204" pitchFamily="34" charset="0"/>
              </a:rPr>
              <a:t>Interactive Charts to Visualize Site Success Rate, Distribution  of Successful Landings Across All Launch Sites Or Distribution of Successful Landings for Specific Individual Launch Sites</a:t>
            </a:r>
          </a:p>
          <a:p>
            <a:r>
              <a:rPr lang="en-US" dirty="0">
                <a:latin typeface="Abadi" panose="020B0604020104020204" pitchFamily="34" charset="0"/>
              </a:rPr>
              <a:t>Interactive Plots to Visualize Success Varies Dependent on Payload Mass &amp; Booster Version Category</a:t>
            </a:r>
          </a:p>
          <a:p>
            <a:pPr marL="0" indent="0">
              <a:buNone/>
            </a:pPr>
            <a:endParaRPr lang="en-US" dirty="0">
              <a:latin typeface="Abadi" panose="020B0604020104020204" pitchFamily="34" charset="0"/>
            </a:endParaRPr>
          </a:p>
          <a:p>
            <a:pPr marL="0" indent="0">
              <a:buNone/>
            </a:pPr>
            <a:r>
              <a:rPr lang="en-US" dirty="0">
                <a:latin typeface="Abadi" panose="020B0604020104020204" pitchFamily="34" charset="0"/>
                <a:hlinkClick r:id="rId3"/>
              </a:rPr>
              <a:t>IBM-Data-Science/Build an Interactive Dashboard with </a:t>
            </a:r>
            <a:r>
              <a:rPr lang="en-US" dirty="0" err="1">
                <a:latin typeface="Abadi" panose="020B0604020104020204" pitchFamily="34" charset="0"/>
                <a:hlinkClick r:id="rId3"/>
              </a:rPr>
              <a:t>Ploty</a:t>
            </a:r>
            <a:r>
              <a:rPr lang="en-US" dirty="0">
                <a:latin typeface="Abadi" panose="020B0604020104020204" pitchFamily="34" charset="0"/>
                <a:hlinkClick r:id="rId3"/>
              </a:rPr>
              <a:t> Dash.py at main · </a:t>
            </a:r>
            <a:r>
              <a:rPr lang="en-US" dirty="0" err="1">
                <a:latin typeface="Abadi" panose="020B0604020104020204" pitchFamily="34" charset="0"/>
                <a:hlinkClick r:id="rId3"/>
              </a:rPr>
              <a:t>soumojeet</a:t>
            </a:r>
            <a:r>
              <a:rPr lang="en-US" dirty="0">
                <a:latin typeface="Abadi" panose="020B0604020104020204" pitchFamily="34" charset="0"/>
                <a:hlinkClick r:id="rId3"/>
              </a:rPr>
              <a:t>/IBM-Data-Science (github.com)</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18270" cy="4351338"/>
          </a:xfrm>
          <a:prstGeom prst="rect">
            <a:avLst/>
          </a:prstGeom>
        </p:spPr>
        <p:txBody>
          <a:bodyPr>
            <a:normAutofit/>
          </a:bodyPr>
          <a:lstStyle/>
          <a:p>
            <a:pPr marL="0" indent="0">
              <a:buNone/>
            </a:pPr>
            <a:r>
              <a:rPr lang="en-US" sz="5400" dirty="0">
                <a:latin typeface="Abadi" panose="020B0604020104020204" pitchFamily="34" charset="0"/>
              </a:rPr>
              <a:t>Flowchart</a:t>
            </a: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r>
              <a:rPr lang="en-US" sz="2200" dirty="0">
                <a:latin typeface="Abadi" panose="020B0604020104020204" pitchFamily="34" charset="0"/>
                <a:hlinkClick r:id="rId3"/>
              </a:rPr>
              <a:t>IBM-Data-Science/Machine Learning Prediction </a:t>
            </a:r>
            <a:r>
              <a:rPr lang="en-US" sz="2200" dirty="0" err="1">
                <a:latin typeface="Abadi" panose="020B0604020104020204" pitchFamily="34" charset="0"/>
                <a:hlinkClick r:id="rId3"/>
              </a:rPr>
              <a:t>lab.ipynb</a:t>
            </a:r>
            <a:r>
              <a:rPr lang="en-US" sz="2200" dirty="0">
                <a:latin typeface="Abadi" panose="020B0604020104020204" pitchFamily="34" charset="0"/>
                <a:hlinkClick r:id="rId3"/>
              </a:rPr>
              <a:t> at main · </a:t>
            </a:r>
            <a:r>
              <a:rPr lang="en-US" sz="2200" dirty="0" err="1">
                <a:latin typeface="Abadi" panose="020B0604020104020204" pitchFamily="34" charset="0"/>
                <a:hlinkClick r:id="rId3"/>
              </a:rPr>
              <a:t>soumojeet</a:t>
            </a:r>
            <a:r>
              <a:rPr lang="en-US" sz="2200" dirty="0">
                <a:latin typeface="Abadi" panose="020B0604020104020204" pitchFamily="34" charset="0"/>
                <a:hlinkClick r:id="rId3"/>
              </a:rPr>
              <a:t>/IBM-Data-Science (github.com)</a:t>
            </a:r>
            <a:endParaRPr lang="en-US" sz="2200" dirty="0">
              <a:latin typeface="Abadi" panose="020B0604020104020204" pitchFamily="34" charset="0"/>
            </a:endParaRPr>
          </a:p>
        </p:txBody>
      </p:sp>
      <p:pic>
        <p:nvPicPr>
          <p:cNvPr id="6" name="Picture 5">
            <a:extLst>
              <a:ext uri="{FF2B5EF4-FFF2-40B4-BE49-F238E27FC236}">
                <a16:creationId xmlns:a16="http://schemas.microsoft.com/office/drawing/2014/main" id="{74DF5D80-A8D3-E863-8FD6-3080CED8B7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31" b="94154" l="7422" r="97461">
                        <a14:foregroundMark x1="8398" y1="7077" x2="12305" y2="20000"/>
                        <a14:foregroundMark x1="12305" y1="20000" x2="15625" y2="14154"/>
                        <a14:foregroundMark x1="41797" y1="6769" x2="58008" y2="5846"/>
                        <a14:foregroundMark x1="58008" y1="5846" x2="58008" y2="5846"/>
                        <a14:foregroundMark x1="74023" y1="6154" x2="82227" y2="5846"/>
                        <a14:foregroundMark x1="82227" y1="5846" x2="94336" y2="6769"/>
                        <a14:foregroundMark x1="94336" y1="6769" x2="97070" y2="21846"/>
                        <a14:foregroundMark x1="97070" y1="21846" x2="90625" y2="28000"/>
                        <a14:foregroundMark x1="96289" y1="40615" x2="97656" y2="53231"/>
                        <a14:foregroundMark x1="97656" y1="53231" x2="92383" y2="62154"/>
                        <a14:foregroundMark x1="6641" y1="41231" x2="7422" y2="53231"/>
                        <a14:foregroundMark x1="7422" y1="53231" x2="13867" y2="60308"/>
                        <a14:foregroundMark x1="7422" y1="78462" x2="12500" y2="92615"/>
                        <a14:foregroundMark x1="12500" y1="92615" x2="23047" y2="93538"/>
                        <a14:foregroundMark x1="23047" y1="93538" x2="30859" y2="93231"/>
                        <a14:foregroundMark x1="30859" y1="93231" x2="30859" y2="93231"/>
                        <a14:foregroundMark x1="42383" y1="93846" x2="54883" y2="94154"/>
                        <a14:foregroundMark x1="90820" y1="27692" x2="89258" y2="27692"/>
                      </a14:backgroundRemoval>
                    </a14:imgEffect>
                  </a14:imgLayer>
                </a14:imgProps>
              </a:ext>
            </a:extLst>
          </a:blip>
          <a:stretch>
            <a:fillRect/>
          </a:stretch>
        </p:blipFill>
        <p:spPr>
          <a:xfrm>
            <a:off x="5288281" y="1840865"/>
            <a:ext cx="6175278" cy="3919855"/>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120E1B90-DD72-C365-2F1A-C13589F8A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4406"/>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72F55E77-20F2-2ED5-0E2B-5A512A2B9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3613"/>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a:rPr>
              <a:t>Executive Summary</a:t>
            </a:r>
          </a:p>
          <a:p>
            <a:pPr>
              <a:lnSpc>
                <a:spcPct val="100000"/>
              </a:lnSpc>
              <a:spcBef>
                <a:spcPts val="1400"/>
              </a:spcBef>
            </a:pPr>
            <a:r>
              <a:rPr lang="en-US" dirty="0">
                <a:solidFill>
                  <a:schemeClr val="accent3">
                    <a:lumMod val="25000"/>
                  </a:schemeClr>
                </a:solidFill>
                <a:latin typeface="Abadi"/>
              </a:rPr>
              <a:t>Introduction</a:t>
            </a:r>
          </a:p>
          <a:p>
            <a:pPr>
              <a:lnSpc>
                <a:spcPct val="100000"/>
              </a:lnSpc>
              <a:spcBef>
                <a:spcPts val="1400"/>
              </a:spcBef>
            </a:pPr>
            <a:r>
              <a:rPr lang="en-US" dirty="0">
                <a:solidFill>
                  <a:schemeClr val="accent3">
                    <a:lumMod val="25000"/>
                  </a:schemeClr>
                </a:solidFill>
                <a:latin typeface="Abadi"/>
              </a:rPr>
              <a:t>Methodology</a:t>
            </a:r>
          </a:p>
          <a:p>
            <a:pPr>
              <a:lnSpc>
                <a:spcPct val="100000"/>
              </a:lnSpc>
              <a:spcBef>
                <a:spcPts val="1400"/>
              </a:spcBef>
            </a:pPr>
            <a:r>
              <a:rPr lang="en-US" dirty="0">
                <a:solidFill>
                  <a:schemeClr val="accent3">
                    <a:lumMod val="25000"/>
                  </a:schemeClr>
                </a:solidFill>
                <a:latin typeface="Abadi"/>
              </a:rPr>
              <a:t>Results</a:t>
            </a:r>
          </a:p>
          <a:p>
            <a:pPr>
              <a:lnSpc>
                <a:spcPct val="100000"/>
              </a:lnSpc>
              <a:spcBef>
                <a:spcPts val="1400"/>
              </a:spcBef>
            </a:pPr>
            <a:r>
              <a:rPr lang="en-US" dirty="0">
                <a:solidFill>
                  <a:schemeClr val="accent3">
                    <a:lumMod val="25000"/>
                  </a:schemeClr>
                </a:solidFill>
                <a:latin typeface="Abadi"/>
              </a:rPr>
              <a:t>Conclusion</a:t>
            </a:r>
          </a:p>
          <a:p>
            <a:pPr>
              <a:lnSpc>
                <a:spcPct val="100000"/>
              </a:lnSpc>
              <a:spcBef>
                <a:spcPts val="1400"/>
              </a:spcBef>
            </a:pPr>
            <a:r>
              <a:rPr lang="en-US"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6AD7DFA0-6B53-8D73-091A-8C562FCD1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988" y="1777423"/>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0FE8C50F-A785-A215-49B8-C3FBC5415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2818"/>
            <a:ext cx="12192000"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DC0EBD39-EB2B-6AA6-A10D-E548E0918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2818"/>
            <a:ext cx="12192000"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00D11B2B-11CE-16AB-AB02-3D580F0E9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798" y="1670743"/>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249FFA1-BD03-11C1-CDA0-EA07ABE5D36D}"/>
              </a:ext>
            </a:extLst>
          </p:cNvPr>
          <p:cNvPicPr>
            <a:picLocks noChangeAspect="1"/>
          </p:cNvPicPr>
          <p:nvPr/>
        </p:nvPicPr>
        <p:blipFill>
          <a:blip r:embed="rId3"/>
          <a:stretch>
            <a:fillRect/>
          </a:stretch>
        </p:blipFill>
        <p:spPr>
          <a:xfrm>
            <a:off x="3429467" y="1660035"/>
            <a:ext cx="5196687" cy="379320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0ABB8D2-AE09-C987-2A7A-9E74D0E2585D}"/>
              </a:ext>
            </a:extLst>
          </p:cNvPr>
          <p:cNvPicPr>
            <a:picLocks noChangeAspect="1"/>
          </p:cNvPicPr>
          <p:nvPr/>
        </p:nvPicPr>
        <p:blipFill>
          <a:blip r:embed="rId3"/>
          <a:stretch>
            <a:fillRect/>
          </a:stretch>
        </p:blipFill>
        <p:spPr>
          <a:xfrm>
            <a:off x="1020640" y="1885784"/>
            <a:ext cx="10150720" cy="38179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2207343-C82E-A6F9-607B-BE2023BC1F41}"/>
              </a:ext>
            </a:extLst>
          </p:cNvPr>
          <p:cNvPicPr>
            <a:picLocks noChangeAspect="1"/>
          </p:cNvPicPr>
          <p:nvPr/>
        </p:nvPicPr>
        <p:blipFill>
          <a:blip r:embed="rId3"/>
          <a:stretch>
            <a:fillRect/>
          </a:stretch>
        </p:blipFill>
        <p:spPr>
          <a:xfrm>
            <a:off x="1339710" y="2087881"/>
            <a:ext cx="9512579" cy="203841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7C202AE-72C2-6E6E-F857-FCF5BCEF376B}"/>
              </a:ext>
            </a:extLst>
          </p:cNvPr>
          <p:cNvPicPr>
            <a:picLocks noChangeAspect="1"/>
          </p:cNvPicPr>
          <p:nvPr/>
        </p:nvPicPr>
        <p:blipFill>
          <a:blip r:embed="rId3"/>
          <a:stretch>
            <a:fillRect/>
          </a:stretch>
        </p:blipFill>
        <p:spPr>
          <a:xfrm>
            <a:off x="1311227" y="2194560"/>
            <a:ext cx="9569545" cy="194316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F4B5322-7504-FF3C-429E-617680978293}"/>
              </a:ext>
            </a:extLst>
          </p:cNvPr>
          <p:cNvPicPr>
            <a:picLocks noChangeAspect="1"/>
          </p:cNvPicPr>
          <p:nvPr/>
        </p:nvPicPr>
        <p:blipFill>
          <a:blip r:embed="rId3"/>
          <a:stretch>
            <a:fillRect/>
          </a:stretch>
        </p:blipFill>
        <p:spPr>
          <a:xfrm>
            <a:off x="866477" y="2087881"/>
            <a:ext cx="10459045" cy="20612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A4DBEBD-B27B-680F-8777-B522B6D9C787}"/>
              </a:ext>
            </a:extLst>
          </p:cNvPr>
          <p:cNvPicPr>
            <a:picLocks noChangeAspect="1"/>
          </p:cNvPicPr>
          <p:nvPr/>
        </p:nvPicPr>
        <p:blipFill>
          <a:blip r:embed="rId3"/>
          <a:stretch>
            <a:fillRect/>
          </a:stretch>
        </p:blipFill>
        <p:spPr>
          <a:xfrm>
            <a:off x="1531621" y="2205884"/>
            <a:ext cx="8992379" cy="24462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53884"/>
            <a:ext cx="10326091" cy="473416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tx1"/>
                </a:solidFill>
                <a:latin typeface="Abadi"/>
              </a:rPr>
              <a:t>Summary of methodologies</a:t>
            </a:r>
            <a:endParaRPr lang="en-US" sz="3600" dirty="0"/>
          </a:p>
          <a:p>
            <a:pPr lvl="1">
              <a:lnSpc>
                <a:spcPct val="100000"/>
              </a:lnSpc>
              <a:spcBef>
                <a:spcPts val="1000"/>
              </a:spcBef>
            </a:pPr>
            <a:r>
              <a:rPr lang="en-US" sz="2000" dirty="0">
                <a:solidFill>
                  <a:schemeClr val="tx1"/>
                </a:solidFill>
                <a:latin typeface="Abadi"/>
              </a:rPr>
              <a:t>Data Collection, from public SpaceX API and SpaceX Wikipedia page.</a:t>
            </a:r>
          </a:p>
          <a:p>
            <a:pPr lvl="1">
              <a:lnSpc>
                <a:spcPct val="100000"/>
              </a:lnSpc>
              <a:spcBef>
                <a:spcPts val="1000"/>
              </a:spcBef>
            </a:pPr>
            <a:r>
              <a:rPr lang="en-US" sz="2000" dirty="0">
                <a:solidFill>
                  <a:schemeClr val="tx1"/>
                </a:solidFill>
                <a:latin typeface="Abadi"/>
              </a:rPr>
              <a:t>Data wrangling, including adding an indicator for successful landings.</a:t>
            </a:r>
          </a:p>
          <a:p>
            <a:pPr lvl="1">
              <a:lnSpc>
                <a:spcPct val="100000"/>
              </a:lnSpc>
              <a:spcBef>
                <a:spcPts val="1000"/>
              </a:spcBef>
            </a:pPr>
            <a:r>
              <a:rPr lang="en-US" sz="2000" dirty="0">
                <a:solidFill>
                  <a:schemeClr val="tx1"/>
                </a:solidFill>
                <a:latin typeface="Abadi"/>
              </a:rPr>
              <a:t>EDA, via SQL queries and various visualizations and data summaries.</a:t>
            </a:r>
          </a:p>
          <a:p>
            <a:pPr lvl="1">
              <a:lnSpc>
                <a:spcPct val="100000"/>
              </a:lnSpc>
              <a:spcBef>
                <a:spcPts val="1000"/>
              </a:spcBef>
            </a:pPr>
            <a:r>
              <a:rPr lang="en-US" sz="2000" dirty="0">
                <a:solidFill>
                  <a:schemeClr val="tx1"/>
                </a:solidFill>
                <a:latin typeface="Abadi"/>
              </a:rPr>
              <a:t>Explored and analyzed further, using Folium to generate interactive maps.</a:t>
            </a:r>
          </a:p>
          <a:p>
            <a:pPr lvl="1">
              <a:lnSpc>
                <a:spcPct val="100000"/>
              </a:lnSpc>
              <a:spcBef>
                <a:spcPts val="1000"/>
              </a:spcBef>
            </a:pPr>
            <a:r>
              <a:rPr lang="en-US" sz="2000" dirty="0">
                <a:solidFill>
                  <a:schemeClr val="tx1"/>
                </a:solidFill>
                <a:latin typeface="Abadi"/>
              </a:rPr>
              <a:t>Interactive dashboard developed with </a:t>
            </a:r>
            <a:r>
              <a:rPr lang="en-US" sz="2000" dirty="0" err="1">
                <a:solidFill>
                  <a:schemeClr val="tx1"/>
                </a:solidFill>
                <a:latin typeface="Abadi"/>
              </a:rPr>
              <a:t>Plotly</a:t>
            </a:r>
            <a:r>
              <a:rPr lang="en-US" sz="2000" dirty="0">
                <a:solidFill>
                  <a:schemeClr val="tx1"/>
                </a:solidFill>
                <a:latin typeface="Abadi"/>
              </a:rPr>
              <a:t> Dash.</a:t>
            </a:r>
          </a:p>
          <a:p>
            <a:pPr lvl="1">
              <a:lnSpc>
                <a:spcPct val="100000"/>
              </a:lnSpc>
              <a:spcBef>
                <a:spcPts val="1000"/>
              </a:spcBef>
            </a:pPr>
            <a:r>
              <a:rPr lang="en-US" sz="2000" dirty="0">
                <a:solidFill>
                  <a:schemeClr val="tx1"/>
                </a:solidFill>
                <a:latin typeface="Abadi"/>
              </a:rPr>
              <a:t>Machine learning models trained to predict successful landings through classification techniques.</a:t>
            </a:r>
            <a:endParaRPr lang="en-US" sz="2800" dirty="0">
              <a:solidFill>
                <a:schemeClr val="tx1"/>
              </a:solidFill>
              <a:latin typeface="Abadi"/>
            </a:endParaRPr>
          </a:p>
          <a:p>
            <a:pPr>
              <a:lnSpc>
                <a:spcPct val="100000"/>
              </a:lnSpc>
              <a:spcBef>
                <a:spcPts val="1400"/>
              </a:spcBef>
            </a:pPr>
            <a:r>
              <a:rPr lang="en-US" dirty="0">
                <a:solidFill>
                  <a:schemeClr val="tx1"/>
                </a:solidFill>
                <a:latin typeface="Abadi"/>
              </a:rPr>
              <a:t>Summary of all results</a:t>
            </a:r>
          </a:p>
          <a:p>
            <a:pPr lvl="1">
              <a:lnSpc>
                <a:spcPct val="100000"/>
              </a:lnSpc>
              <a:spcBef>
                <a:spcPts val="1400"/>
              </a:spcBef>
            </a:pPr>
            <a:r>
              <a:rPr lang="en-US" sz="2000" dirty="0">
                <a:solidFill>
                  <a:schemeClr val="tx1"/>
                </a:solidFill>
                <a:latin typeface="Abadi"/>
              </a:rPr>
              <a:t>The resulting models all produced similar results, with an accuracy rate of -94.44% when tested with a test data set. The models tended to over predict successful landings. Training the model with more data could lead to improved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8038683-DCFD-4B62-95BA-14F3367EDDBD}"/>
              </a:ext>
            </a:extLst>
          </p:cNvPr>
          <p:cNvPicPr>
            <a:picLocks noChangeAspect="1"/>
          </p:cNvPicPr>
          <p:nvPr/>
        </p:nvPicPr>
        <p:blipFill>
          <a:blip r:embed="rId3"/>
          <a:stretch>
            <a:fillRect/>
          </a:stretch>
        </p:blipFill>
        <p:spPr>
          <a:xfrm>
            <a:off x="1884106" y="1940678"/>
            <a:ext cx="8423787" cy="32223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8FA772D-BEAC-087B-E0D3-7A30184CD16D}"/>
              </a:ext>
            </a:extLst>
          </p:cNvPr>
          <p:cNvPicPr>
            <a:picLocks noChangeAspect="1"/>
          </p:cNvPicPr>
          <p:nvPr/>
        </p:nvPicPr>
        <p:blipFill>
          <a:blip r:embed="rId3"/>
          <a:stretch>
            <a:fillRect/>
          </a:stretch>
        </p:blipFill>
        <p:spPr>
          <a:xfrm>
            <a:off x="2217481" y="1516824"/>
            <a:ext cx="7620660" cy="47095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8D852D8-90F2-8A47-C9BB-5A589D626CD3}"/>
              </a:ext>
            </a:extLst>
          </p:cNvPr>
          <p:cNvPicPr>
            <a:picLocks noChangeAspect="1"/>
          </p:cNvPicPr>
          <p:nvPr/>
        </p:nvPicPr>
        <p:blipFill>
          <a:blip r:embed="rId3"/>
          <a:stretch>
            <a:fillRect/>
          </a:stretch>
        </p:blipFill>
        <p:spPr>
          <a:xfrm>
            <a:off x="1497182" y="2159352"/>
            <a:ext cx="9197635" cy="265435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FF50B06-86DC-3BB4-F0AA-461E0AEAD405}"/>
              </a:ext>
            </a:extLst>
          </p:cNvPr>
          <p:cNvPicPr>
            <a:picLocks noChangeAspect="1"/>
          </p:cNvPicPr>
          <p:nvPr/>
        </p:nvPicPr>
        <p:blipFill>
          <a:blip r:embed="rId3"/>
          <a:stretch>
            <a:fillRect/>
          </a:stretch>
        </p:blipFill>
        <p:spPr>
          <a:xfrm>
            <a:off x="1954597" y="1852098"/>
            <a:ext cx="8282805" cy="36610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31A19DD8-6AC3-1D71-6DFF-7FBC4BD1692B}"/>
              </a:ext>
            </a:extLst>
          </p:cNvPr>
          <p:cNvPicPr>
            <a:picLocks noGrp="1" noChangeAspect="1"/>
          </p:cNvPicPr>
          <p:nvPr>
            <p:ph idx="4294967295"/>
          </p:nvPr>
        </p:nvPicPr>
        <p:blipFill>
          <a:blip r:embed="rId3"/>
          <a:srcRect/>
          <a:stretch/>
        </p:blipFill>
        <p:spPr>
          <a:xfrm>
            <a:off x="1864280" y="1371003"/>
            <a:ext cx="8346520" cy="480596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C9B1906A-4F75-8EEA-1E4F-9C2D0ECEEF4E}"/>
              </a:ext>
            </a:extLst>
          </p:cNvPr>
          <p:cNvPicPr>
            <a:picLocks noGrp="1" noChangeAspect="1"/>
          </p:cNvPicPr>
          <p:nvPr>
            <p:ph idx="4294967295"/>
          </p:nvPr>
        </p:nvPicPr>
        <p:blipFill>
          <a:blip r:embed="rId3"/>
          <a:stretch>
            <a:fillRect/>
          </a:stretch>
        </p:blipFill>
        <p:spPr>
          <a:xfrm>
            <a:off x="2363404" y="1674235"/>
            <a:ext cx="7465192"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0EDBE211-C75E-5435-9264-5F9B5EC28EFE}"/>
              </a:ext>
            </a:extLst>
          </p:cNvPr>
          <p:cNvPicPr>
            <a:picLocks noGrp="1" noChangeAspect="1"/>
          </p:cNvPicPr>
          <p:nvPr>
            <p:ph idx="4294967295"/>
          </p:nvPr>
        </p:nvPicPr>
        <p:blipFill>
          <a:blip r:embed="rId3"/>
          <a:stretch>
            <a:fillRect/>
          </a:stretch>
        </p:blipFill>
        <p:spPr>
          <a:xfrm>
            <a:off x="2385364" y="1690688"/>
            <a:ext cx="7421271"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5E3BF1BC-FB19-025C-4A72-AFC7C0A78C32}"/>
              </a:ext>
            </a:extLst>
          </p:cNvPr>
          <p:cNvPicPr>
            <a:picLocks noGrp="1" noChangeAspect="1"/>
          </p:cNvPicPr>
          <p:nvPr>
            <p:ph idx="4294967295"/>
          </p:nvPr>
        </p:nvPicPr>
        <p:blipFill>
          <a:blip r:embed="rId3"/>
          <a:stretch>
            <a:fillRect/>
          </a:stretch>
        </p:blipFill>
        <p:spPr>
          <a:xfrm>
            <a:off x="1044258" y="1856646"/>
            <a:ext cx="9745662" cy="3399979"/>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1179" y="1450745"/>
            <a:ext cx="10416104" cy="457024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tx1"/>
                </a:solidFill>
                <a:latin typeface="Abadi"/>
              </a:rPr>
              <a:t>Project background and context</a:t>
            </a:r>
            <a:endParaRPr lang="en-US" sz="4000" dirty="0"/>
          </a:p>
          <a:p>
            <a:pPr marL="0" indent="0">
              <a:lnSpc>
                <a:spcPct val="100000"/>
              </a:lnSpc>
              <a:spcBef>
                <a:spcPts val="1400"/>
              </a:spcBef>
              <a:buNone/>
            </a:pPr>
            <a:r>
              <a:rPr lang="en-US" sz="2400" dirty="0">
                <a:solidFill>
                  <a:schemeClr val="tx1"/>
                </a:solidFill>
                <a:latin typeface="Abadi"/>
              </a:rPr>
              <a:t>SpaceX offers Falcon 9 rocket launches for 62 million dollars, significantly less than other providers who charge upward of 165 million dollars. One reason for the low cost is the ability to reuse the first stage of the rocket, which provides the initial thrust to get the spacecraft off the ground and into space. If the first stage lands successfully, SpaceX can reuse it on future launches, significantly reducing the cost of the launch. However, if the first stage doesn't land successfully, a new first stage needs to be built, which increases the cost. This information can help an alternate company estimate the cost of a competitive bid.</a:t>
            </a:r>
          </a:p>
          <a:p>
            <a:pPr>
              <a:lnSpc>
                <a:spcPct val="100000"/>
              </a:lnSpc>
              <a:spcBef>
                <a:spcPts val="1400"/>
              </a:spcBef>
            </a:pPr>
            <a:r>
              <a:rPr lang="en-US" sz="3200" dirty="0">
                <a:solidFill>
                  <a:schemeClr val="tx1"/>
                </a:solidFill>
                <a:latin typeface="Abadi"/>
              </a:rPr>
              <a:t>Problems you want to find answers</a:t>
            </a:r>
          </a:p>
          <a:p>
            <a:pPr lvl="1">
              <a:lnSpc>
                <a:spcPct val="100000"/>
              </a:lnSpc>
            </a:pPr>
            <a:r>
              <a:rPr lang="en-US" dirty="0">
                <a:solidFill>
                  <a:schemeClr val="tx1"/>
                </a:solidFill>
                <a:latin typeface="Abadi"/>
              </a:rPr>
              <a:t>What are the factors that affect the probability of a rocket successfully landing?</a:t>
            </a:r>
          </a:p>
          <a:p>
            <a:pPr lvl="1">
              <a:lnSpc>
                <a:spcPct val="100000"/>
              </a:lnSpc>
            </a:pPr>
            <a:r>
              <a:rPr lang="en-US" dirty="0">
                <a:solidFill>
                  <a:schemeClr val="tx1"/>
                </a:solidFill>
                <a:latin typeface="Abadi"/>
              </a:rPr>
              <a:t>What are the optimal conditions required for a successful rocket landing?</a:t>
            </a:r>
          </a:p>
          <a:p>
            <a:pPr marL="457200" lvl="1" indent="0">
              <a:lnSpc>
                <a:spcPct val="100000"/>
              </a:lnSpc>
              <a:spcBef>
                <a:spcPts val="1400"/>
              </a:spcBef>
              <a:buNone/>
            </a:pPr>
            <a:endParaRPr lang="en-US" sz="2800" dirty="0">
              <a:solidFill>
                <a:schemeClr val="tx1"/>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D32AECF1-D2D7-CDA8-3708-4A8DBC543486}"/>
              </a:ext>
            </a:extLst>
          </p:cNvPr>
          <p:cNvPicPr>
            <a:picLocks noGrp="1" noChangeAspect="1"/>
          </p:cNvPicPr>
          <p:nvPr>
            <p:ph idx="4294967295"/>
          </p:nvPr>
        </p:nvPicPr>
        <p:blipFill>
          <a:blip r:embed="rId3"/>
          <a:stretch>
            <a:fillRect/>
          </a:stretch>
        </p:blipFill>
        <p:spPr>
          <a:xfrm>
            <a:off x="1010047" y="1758160"/>
            <a:ext cx="10447925" cy="3596952"/>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DE620761-EDDB-02C2-64F6-6E405A7221AC}"/>
              </a:ext>
            </a:extLst>
          </p:cNvPr>
          <p:cNvPicPr>
            <a:picLocks noGrp="1" noChangeAspect="1"/>
          </p:cNvPicPr>
          <p:nvPr>
            <p:ph idx="4294967295"/>
          </p:nvPr>
        </p:nvPicPr>
        <p:blipFill>
          <a:blip r:embed="rId3"/>
          <a:stretch>
            <a:fillRect/>
          </a:stretch>
        </p:blipFill>
        <p:spPr>
          <a:xfrm>
            <a:off x="889000" y="1817212"/>
            <a:ext cx="10414000" cy="3478847"/>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6211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 produce the same accuracy against the test data set ~94.44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73A2D66-C58E-B3AE-96C2-3D09066720E7}"/>
              </a:ext>
            </a:extLst>
          </p:cNvPr>
          <p:cNvPicPr>
            <a:picLocks noChangeAspect="1"/>
          </p:cNvPicPr>
          <p:nvPr/>
        </p:nvPicPr>
        <p:blipFill>
          <a:blip r:embed="rId3"/>
          <a:stretch>
            <a:fillRect/>
          </a:stretch>
        </p:blipFill>
        <p:spPr>
          <a:xfrm>
            <a:off x="5391173" y="2082114"/>
            <a:ext cx="5894438" cy="317568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115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 generated the same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9B3243B-F83D-42DB-AB89-A93FF04B49FE}"/>
              </a:ext>
            </a:extLst>
          </p:cNvPr>
          <p:cNvPicPr>
            <a:picLocks noChangeAspect="1"/>
          </p:cNvPicPr>
          <p:nvPr/>
        </p:nvPicPr>
        <p:blipFill>
          <a:blip r:embed="rId3"/>
          <a:stretch>
            <a:fillRect/>
          </a:stretch>
        </p:blipFill>
        <p:spPr>
          <a:xfrm>
            <a:off x="5181600" y="1910416"/>
            <a:ext cx="4968671" cy="411515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Goal to develop a machine learning model to predict if stage 1 will successfully land for a given launch</a:t>
            </a:r>
          </a:p>
          <a:p>
            <a:pPr>
              <a:lnSpc>
                <a:spcPct val="100000"/>
              </a:lnSpc>
              <a:spcBef>
                <a:spcPts val="1400"/>
              </a:spcBef>
            </a:pPr>
            <a:r>
              <a:rPr lang="en-US" sz="2200" dirty="0">
                <a:solidFill>
                  <a:schemeClr val="accent3">
                    <a:lumMod val="25000"/>
                  </a:schemeClr>
                </a:solidFill>
                <a:latin typeface="Abadi" panose="020B0604020104020204" pitchFamily="34" charset="0"/>
              </a:rPr>
              <a:t>All predicted successful landings with ~94.44 accuracy for some test data. The models tend to predict successful landings, the models could be improved by using more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3200" dirty="0" err="1">
                <a:solidFill>
                  <a:schemeClr val="accent3">
                    <a:lumMod val="25000"/>
                  </a:schemeClr>
                </a:solidFill>
                <a:latin typeface="Abadi" panose="020B0604020104020204" pitchFamily="34" charset="0"/>
                <a:hlinkClick r:id="rId4"/>
              </a:rPr>
              <a:t>Github</a:t>
            </a:r>
            <a:r>
              <a:rPr lang="en-US" sz="3200" dirty="0">
                <a:solidFill>
                  <a:schemeClr val="accent3">
                    <a:lumMod val="25000"/>
                  </a:schemeClr>
                </a:solidFill>
                <a:latin typeface="Abadi" panose="020B0604020104020204" pitchFamily="34" charset="0"/>
                <a:hlinkClick r:id="rId4"/>
              </a:rPr>
              <a:t> Link</a:t>
            </a:r>
            <a:endParaRPr lang="en-US" sz="3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104817" cy="521187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dirty="0">
                <a:solidFill>
                  <a:srgbClr val="0B49CB"/>
                </a:solidFill>
                <a:latin typeface="Abadi"/>
              </a:rPr>
              <a:t>Executive Summary</a:t>
            </a:r>
          </a:p>
          <a:p>
            <a:pPr>
              <a:lnSpc>
                <a:spcPct val="120000"/>
              </a:lnSpc>
              <a:spcBef>
                <a:spcPts val="1400"/>
              </a:spcBef>
            </a:pPr>
            <a:r>
              <a:rPr lang="en-US" dirty="0">
                <a:solidFill>
                  <a:schemeClr val="accent3">
                    <a:lumMod val="25000"/>
                  </a:schemeClr>
                </a:solidFill>
                <a:latin typeface="Abadi"/>
              </a:rPr>
              <a:t>Data collection methodology:</a:t>
            </a:r>
          </a:p>
          <a:p>
            <a:pPr lvl="1">
              <a:lnSpc>
                <a:spcPct val="120000"/>
              </a:lnSpc>
              <a:spcBef>
                <a:spcPts val="1400"/>
              </a:spcBef>
            </a:pPr>
            <a:r>
              <a:rPr lang="en-US" dirty="0">
                <a:solidFill>
                  <a:schemeClr val="bg2">
                    <a:lumMod val="50000"/>
                  </a:schemeClr>
                </a:solidFill>
                <a:latin typeface="Abadi"/>
              </a:rPr>
              <a:t>Using SpaceX REST API &amp; WEB SCRAPING SPACEX Wikipedia Page</a:t>
            </a:r>
          </a:p>
          <a:p>
            <a:pPr>
              <a:lnSpc>
                <a:spcPct val="120000"/>
              </a:lnSpc>
              <a:spcBef>
                <a:spcPts val="1400"/>
              </a:spcBef>
            </a:pPr>
            <a:r>
              <a:rPr lang="en-US" dirty="0">
                <a:solidFill>
                  <a:schemeClr val="accent3">
                    <a:lumMod val="25000"/>
                  </a:schemeClr>
                </a:solidFill>
                <a:latin typeface="Abadi"/>
              </a:rPr>
              <a:t>Perform data wrangling</a:t>
            </a:r>
          </a:p>
          <a:p>
            <a:pPr lvl="1">
              <a:lnSpc>
                <a:spcPct val="120000"/>
              </a:lnSpc>
              <a:spcBef>
                <a:spcPts val="1400"/>
              </a:spcBef>
            </a:pPr>
            <a:r>
              <a:rPr lang="en-US" dirty="0">
                <a:solidFill>
                  <a:schemeClr val="bg2">
                    <a:lumMod val="50000"/>
                  </a:schemeClr>
                </a:solidFill>
                <a:latin typeface="Abadi"/>
              </a:rPr>
              <a:t>Removing Irrelevant fields &amp; Imputing NULL Values</a:t>
            </a:r>
          </a:p>
          <a:p>
            <a:pPr lvl="1">
              <a:lnSpc>
                <a:spcPct val="120000"/>
              </a:lnSpc>
              <a:spcBef>
                <a:spcPts val="1400"/>
              </a:spcBef>
            </a:pPr>
            <a:r>
              <a:rPr lang="en-US" dirty="0">
                <a:solidFill>
                  <a:schemeClr val="bg2">
                    <a:lumMod val="50000"/>
                  </a:schemeClr>
                </a:solidFill>
                <a:latin typeface="Abadi"/>
              </a:rPr>
              <a:t>Using One Hot Encoding</a:t>
            </a:r>
          </a:p>
          <a:p>
            <a:pPr>
              <a:lnSpc>
                <a:spcPct val="120000"/>
              </a:lnSpc>
              <a:spcBef>
                <a:spcPts val="1400"/>
              </a:spcBef>
            </a:pPr>
            <a:r>
              <a:rPr lang="en-US" dirty="0">
                <a:solidFill>
                  <a:schemeClr val="accent3">
                    <a:lumMod val="25000"/>
                  </a:schemeClr>
                </a:solidFill>
                <a:latin typeface="Abadi"/>
              </a:rPr>
              <a:t>Perform exploratory data analysis (EDA) using visualization and SQL</a:t>
            </a:r>
          </a:p>
          <a:p>
            <a:pPr>
              <a:lnSpc>
                <a:spcPct val="120000"/>
              </a:lnSpc>
              <a:spcBef>
                <a:spcPts val="1400"/>
              </a:spcBef>
            </a:pPr>
            <a:r>
              <a:rPr lang="en-US" dirty="0">
                <a:solidFill>
                  <a:schemeClr val="accent3">
                    <a:lumMod val="25000"/>
                  </a:schemeClr>
                </a:solidFill>
                <a:latin typeface="Abadi"/>
              </a:rPr>
              <a:t>Perform interactive visual analytics using Folium and </a:t>
            </a:r>
            <a:r>
              <a:rPr lang="en-US" dirty="0" err="1">
                <a:solidFill>
                  <a:schemeClr val="accent3">
                    <a:lumMod val="25000"/>
                  </a:schemeClr>
                </a:solidFill>
                <a:latin typeface="Abadi"/>
              </a:rPr>
              <a:t>Plotly</a:t>
            </a:r>
            <a:r>
              <a:rPr lang="en-US" dirty="0">
                <a:solidFill>
                  <a:schemeClr val="accent3">
                    <a:lumMod val="25000"/>
                  </a:schemeClr>
                </a:solidFill>
                <a:latin typeface="Abadi"/>
              </a:rPr>
              <a:t> Dash</a:t>
            </a:r>
          </a:p>
          <a:p>
            <a:pPr>
              <a:lnSpc>
                <a:spcPct val="120000"/>
              </a:lnSpc>
              <a:spcBef>
                <a:spcPts val="1400"/>
              </a:spcBef>
            </a:pPr>
            <a:r>
              <a:rPr lang="en-US" dirty="0">
                <a:solidFill>
                  <a:schemeClr val="accent3">
                    <a:lumMod val="25000"/>
                  </a:schemeClr>
                </a:solidFill>
                <a:latin typeface="Abadi"/>
              </a:rPr>
              <a:t>Perform predictive analysis using classification models</a:t>
            </a:r>
          </a:p>
          <a:p>
            <a:pPr>
              <a:lnSpc>
                <a:spcPct val="100000"/>
              </a:lnSpc>
              <a:spcBef>
                <a:spcPts val="1400"/>
              </a:spcBef>
            </a:pPr>
            <a:endParaRPr lang="en-US" sz="800" dirty="0">
              <a:solidFill>
                <a:srgbClr val="292929"/>
              </a:solidFill>
              <a:latin typeface="Abadi"/>
            </a:endParaRPr>
          </a:p>
          <a:p>
            <a:pPr>
              <a:lnSpc>
                <a:spcPct val="100000"/>
              </a:lnSpc>
              <a:spcBef>
                <a:spcPts val="1400"/>
              </a:spcBef>
            </a:pPr>
            <a:endParaRPr lang="en-US" sz="800" dirty="0">
              <a:solidFill>
                <a:schemeClr val="accent3">
                  <a:lumMod val="25000"/>
                </a:schemeClr>
              </a:solidFill>
              <a:latin typeface="Abadi"/>
            </a:endParaRPr>
          </a:p>
          <a:p>
            <a:pPr>
              <a:lnSpc>
                <a:spcPct val="100000"/>
              </a:lnSpc>
              <a:spcBef>
                <a:spcPts val="1400"/>
              </a:spcBef>
            </a:pPr>
            <a:endParaRPr lang="en-US" sz="800" dirty="0">
              <a:solidFill>
                <a:schemeClr val="accent3">
                  <a:lumMod val="25000"/>
                </a:schemeClr>
              </a:solidFill>
              <a:latin typeface="Abadi"/>
            </a:endParaRPr>
          </a:p>
          <a:p>
            <a:pPr>
              <a:lnSpc>
                <a:spcPct val="100000"/>
              </a:lnSpc>
              <a:spcBef>
                <a:spcPts val="1400"/>
              </a:spcBef>
            </a:pPr>
            <a:endParaRPr lang="en-US" sz="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3200" dirty="0">
                <a:solidFill>
                  <a:schemeClr val="accent3">
                    <a:lumMod val="25000"/>
                  </a:schemeClr>
                </a:solidFill>
                <a:latin typeface="Abadi"/>
              </a:rPr>
              <a:t>SPACEX REST API</a:t>
            </a:r>
            <a:endParaRPr lang="en-US" sz="3200" dirty="0">
              <a:solidFill>
                <a:schemeClr val="accent3">
                  <a:lumMod val="25000"/>
                </a:schemeClr>
              </a:solidFill>
              <a:latin typeface="Abadi" panose="020B0604020104020204" pitchFamily="34" charset="0"/>
            </a:endParaRPr>
          </a:p>
          <a:p>
            <a:pPr lvl="1">
              <a:lnSpc>
                <a:spcPct val="100000"/>
              </a:lnSpc>
              <a:spcBef>
                <a:spcPts val="1400"/>
              </a:spcBef>
            </a:pPr>
            <a:r>
              <a:rPr lang="en-US" sz="2800" dirty="0">
                <a:solidFill>
                  <a:schemeClr val="accent3">
                    <a:lumMod val="25000"/>
                  </a:schemeClr>
                </a:solidFill>
                <a:latin typeface="Abadi"/>
              </a:rPr>
              <a:t>The data includes information about payload, landing outcome &amp; other launches &amp; landing specifications in the form of .JSON file. Data is normalized into a flat .CSV file.</a:t>
            </a:r>
          </a:p>
          <a:p>
            <a:pPr>
              <a:lnSpc>
                <a:spcPct val="100000"/>
              </a:lnSpc>
              <a:spcBef>
                <a:spcPts val="1400"/>
              </a:spcBef>
            </a:pPr>
            <a:r>
              <a:rPr lang="en-US" sz="3200" dirty="0">
                <a:solidFill>
                  <a:schemeClr val="accent3">
                    <a:lumMod val="25000"/>
                  </a:schemeClr>
                </a:solidFill>
                <a:latin typeface="Abadi"/>
              </a:rPr>
              <a:t>WEB SCRAPING</a:t>
            </a:r>
          </a:p>
          <a:p>
            <a:pPr lvl="1">
              <a:lnSpc>
                <a:spcPct val="100000"/>
              </a:lnSpc>
              <a:spcBef>
                <a:spcPts val="1400"/>
              </a:spcBef>
            </a:pPr>
            <a:r>
              <a:rPr lang="en-US" sz="2800" dirty="0">
                <a:solidFill>
                  <a:schemeClr val="accent3">
                    <a:lumMod val="25000"/>
                  </a:schemeClr>
                </a:solidFill>
                <a:latin typeface="Abadi"/>
              </a:rPr>
              <a:t>Scraping the Wikipedia page the data is collected using Beautiful Soup. At last normalized into a flat .CSV file. </a:t>
            </a:r>
            <a:endParaRPr lang="en-US" sz="2800" dirty="0">
              <a:solidFill>
                <a:schemeClr val="accent3">
                  <a:lumMod val="25000"/>
                </a:schemeClr>
              </a:solidFill>
              <a:latin typeface="Abadi" panose="020B0604020104020204" pitchFamily="34" charset="0"/>
            </a:endParaRPr>
          </a:p>
          <a:p>
            <a:pPr>
              <a:lnSpc>
                <a:spcPct val="100000"/>
              </a:lnSpc>
              <a:spcBef>
                <a:spcPts val="1400"/>
              </a:spcBef>
            </a:pPr>
            <a:endParaRPr lang="en-US" sz="3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Picture 7">
            <a:extLst>
              <a:ext uri="{FF2B5EF4-FFF2-40B4-BE49-F238E27FC236}">
                <a16:creationId xmlns:a16="http://schemas.microsoft.com/office/drawing/2014/main" id="{51AB3162-675E-7A58-0F8F-3D9BBB8118FF}"/>
              </a:ext>
            </a:extLst>
          </p:cNvPr>
          <p:cNvPicPr>
            <a:picLocks noGrp="1" noChangeAspect="1"/>
          </p:cNvPicPr>
          <p:nvPr>
            <p:ph idx="4294967295"/>
          </p:nvPr>
        </p:nvPicPr>
        <p:blipFill rotWithShape="1">
          <a:blip r:embed="rId3"/>
          <a:srcRect l="2576" t="4480" r="1441" b="3798"/>
          <a:stretch/>
        </p:blipFill>
        <p:spPr>
          <a:xfrm>
            <a:off x="5405700" y="1933187"/>
            <a:ext cx="5879911" cy="3960000"/>
          </a:xfrm>
          <a:prstGeom prst="rect">
            <a:avLst/>
          </a:prstGeom>
          <a:ln>
            <a:no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5400" dirty="0">
                <a:solidFill>
                  <a:schemeClr val="accent3">
                    <a:lumMod val="25000"/>
                  </a:schemeClr>
                </a:solidFill>
                <a:latin typeface="Abadi" panose="020B0604020104020204" pitchFamily="34" charset="0"/>
              </a:rPr>
              <a:t>Flowchart</a:t>
            </a:r>
            <a:endParaRPr lang="en-US" sz="5400" dirty="0">
              <a:solidFill>
                <a:schemeClr val="accent3">
                  <a:lumMod val="25000"/>
                </a:schemeClr>
              </a:solidFill>
              <a:latin typeface="Abadi" panose="020B0604020104020204" pitchFamily="34" charset="0"/>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cs typeface="Calibri" panose="020F0502020204030204"/>
            </a:endParaRPr>
          </a:p>
          <a:p>
            <a:pPr marL="0" indent="0">
              <a:lnSpc>
                <a:spcPct val="100000"/>
              </a:lnSpc>
              <a:spcBef>
                <a:spcPts val="1400"/>
              </a:spcBef>
              <a:buNone/>
            </a:pPr>
            <a:r>
              <a:rPr lang="en-US" sz="2200" dirty="0">
                <a:solidFill>
                  <a:srgbClr val="0563C1"/>
                </a:solidFill>
                <a:latin typeface="Abadi" panose="020B0604020104020204" pitchFamily="34" charset="0"/>
                <a:cs typeface="Calibri" panose="020F0502020204030204"/>
                <a:hlinkClick r:id="rId4">
                  <a:extLst>
                    <a:ext uri="{A12FA001-AC4F-418D-AE19-62706E023703}">
                      <ahyp:hlinkClr xmlns:ahyp="http://schemas.microsoft.com/office/drawing/2018/hyperlinkcolor" val="tx"/>
                    </a:ext>
                  </a:extLst>
                </a:hlinkClick>
              </a:rPr>
              <a:t>IBM-Data-Science/Data Collection API .</a:t>
            </a:r>
            <a:r>
              <a:rPr lang="en-US" sz="2200" dirty="0" err="1">
                <a:solidFill>
                  <a:srgbClr val="0563C1"/>
                </a:solidFill>
                <a:latin typeface="Abadi" panose="020B0604020104020204" pitchFamily="34" charset="0"/>
                <a:cs typeface="Calibri" panose="020F0502020204030204"/>
                <a:hlinkClick r:id="rId4">
                  <a:extLst>
                    <a:ext uri="{A12FA001-AC4F-418D-AE19-62706E023703}">
                      <ahyp:hlinkClr xmlns:ahyp="http://schemas.microsoft.com/office/drawing/2018/hyperlinkcolor" val="tx"/>
                    </a:ext>
                  </a:extLst>
                </a:hlinkClick>
              </a:rPr>
              <a:t>ipynb</a:t>
            </a:r>
            <a:r>
              <a:rPr lang="en-US" sz="2200" dirty="0">
                <a:solidFill>
                  <a:srgbClr val="0563C1"/>
                </a:solidFill>
                <a:latin typeface="Abadi" panose="020B0604020104020204" pitchFamily="34" charset="0"/>
                <a:cs typeface="Calibri" panose="020F0502020204030204"/>
                <a:hlinkClick r:id="rId4">
                  <a:extLst>
                    <a:ext uri="{A12FA001-AC4F-418D-AE19-62706E023703}">
                      <ahyp:hlinkClr xmlns:ahyp="http://schemas.microsoft.com/office/drawing/2018/hyperlinkcolor" val="tx"/>
                    </a:ext>
                  </a:extLst>
                </a:hlinkClick>
              </a:rPr>
              <a:t> at main · </a:t>
            </a:r>
            <a:r>
              <a:rPr lang="en-US" sz="2200" dirty="0" err="1">
                <a:solidFill>
                  <a:srgbClr val="0563C1"/>
                </a:solidFill>
                <a:latin typeface="Abadi" panose="020B0604020104020204" pitchFamily="34" charset="0"/>
                <a:cs typeface="Calibri" panose="020F0502020204030204"/>
                <a:hlinkClick r:id="rId4">
                  <a:extLst>
                    <a:ext uri="{A12FA001-AC4F-418D-AE19-62706E023703}">
                      <ahyp:hlinkClr xmlns:ahyp="http://schemas.microsoft.com/office/drawing/2018/hyperlinkcolor" val="tx"/>
                    </a:ext>
                  </a:extLst>
                </a:hlinkClick>
              </a:rPr>
              <a:t>soumojeet</a:t>
            </a:r>
            <a:r>
              <a:rPr lang="en-US" sz="2200" dirty="0">
                <a:solidFill>
                  <a:srgbClr val="0563C1"/>
                </a:solidFill>
                <a:latin typeface="Abadi" panose="020B0604020104020204" pitchFamily="34" charset="0"/>
                <a:cs typeface="Calibri" panose="020F0502020204030204"/>
                <a:hlinkClick r:id="rId4">
                  <a:extLst>
                    <a:ext uri="{A12FA001-AC4F-418D-AE19-62706E023703}">
                      <ahyp:hlinkClr xmlns:ahyp="http://schemas.microsoft.com/office/drawing/2018/hyperlinkcolor" val="tx"/>
                    </a:ext>
                  </a:extLst>
                </a:hlinkClick>
              </a:rPr>
              <a:t>/IBM-Data-Science (github.com)</a:t>
            </a:r>
            <a:endParaRPr lang="en-US" dirty="0">
              <a:latin typeface="Abadi" panose="020B0604020104020204" pitchFamily="34" charset="0"/>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6000" dirty="0">
                <a:solidFill>
                  <a:schemeClr val="accent3">
                    <a:lumMod val="25000"/>
                  </a:schemeClr>
                </a:solidFill>
                <a:latin typeface="Abadi" panose="020B0604020104020204" pitchFamily="34" charset="0"/>
              </a:rPr>
              <a:t>Flowchart</a:t>
            </a:r>
            <a:endParaRPr lang="en-US" sz="5400" dirty="0">
              <a:solidFill>
                <a:schemeClr val="accent3">
                  <a:lumMod val="25000"/>
                </a:schemeClr>
              </a:solidFill>
              <a:latin typeface="Abadi" panose="020B0604020104020204" pitchFamily="34" charset="0"/>
              <a:ea typeface="+mn-lt"/>
              <a:cs typeface="+mn-lt"/>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a typeface="+mn-lt"/>
              <a:cs typeface="+mn-lt"/>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a typeface="+mn-lt"/>
              <a:cs typeface="+mn-lt"/>
            </a:endParaRPr>
          </a:p>
          <a:p>
            <a:pPr marL="0" indent="0">
              <a:lnSpc>
                <a:spcPct val="100000"/>
              </a:lnSpc>
              <a:spcBef>
                <a:spcPts val="1400"/>
              </a:spcBef>
              <a:buNone/>
            </a:pPr>
            <a:r>
              <a:rPr lang="en-US" sz="2200" dirty="0">
                <a:latin typeface="Abadi" panose="020B0604020104020204" pitchFamily="34" charset="0"/>
                <a:ea typeface="+mn-lt"/>
                <a:cs typeface="+mn-lt"/>
                <a:hlinkClick r:id="rId3"/>
              </a:rPr>
              <a:t>IBM-Data-Science/Data Collection with Web Scraping.ipynb at main · soumojeet/IBM-Data-Science (github.com)</a:t>
            </a: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7">
            <a:extLst>
              <a:ext uri="{FF2B5EF4-FFF2-40B4-BE49-F238E27FC236}">
                <a16:creationId xmlns:a16="http://schemas.microsoft.com/office/drawing/2014/main" id="{5F824CF8-A3EE-46AE-8F17-9239687EBF32}"/>
              </a:ext>
            </a:extLst>
          </p:cNvPr>
          <p:cNvPicPr>
            <a:picLocks noChangeAspect="1"/>
          </p:cNvPicPr>
          <p:nvPr/>
        </p:nvPicPr>
        <p:blipFill rotWithShape="1">
          <a:blip r:embed="rId4"/>
          <a:srcRect l="3579" t="4242" r="3105" b="4880"/>
          <a:stretch/>
        </p:blipFill>
        <p:spPr>
          <a:xfrm>
            <a:off x="4881405" y="1792288"/>
            <a:ext cx="6404206" cy="39600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151</TotalTime>
  <Words>1258</Words>
  <Application>Microsoft Office PowerPoint</Application>
  <PresentationFormat>Widescreen</PresentationFormat>
  <Paragraphs>193</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Soumyajit</cp:lastModifiedBy>
  <cp:revision>454</cp:revision>
  <dcterms:created xsi:type="dcterms:W3CDTF">2021-04-29T18:58:34Z</dcterms:created>
  <dcterms:modified xsi:type="dcterms:W3CDTF">2023-04-25T20:30:43Z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